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56" d="100"/>
          <a:sy n="56" d="100"/>
        </p:scale>
        <p:origin x="7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Shreyas V Achari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r>
              <a:rPr lang="en-US" dirty="0"/>
              <a:t>- We also found that healthy eating was the third most popular, perhaps due to individuals’ concern for their health to have a healthy life cycle.</a:t>
            </a:r>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the experience, we have a large data analytics practice at Accenture but we had a team of 3 people primarily focusing on this task. Andrew Fleming is our Chief Technical Architect and his expertise really helped to guide the team to produce high-quality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Shreyas V Achari,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posts from just the Animal category alone! </a:t>
            </a:r>
          </a:p>
          <a:p>
            <a:pPr lvl="0"/>
            <a:endParaRPr lang="en-US" dirty="0"/>
          </a:p>
          <a:p>
            <a:pPr lvl="0"/>
            <a:r>
              <a:rPr lang="en-US" dirty="0"/>
              <a:t>And also the most common month for users to post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almost 75000. It is very interesting to see both food and healthy eating within the top 5, it really shows what people enjoy consuming as content. But also interesting to see science too. Clearly users favor "real-life" content on this platform.</a:t>
            </a:r>
          </a:p>
          <a:p>
            <a:pPr lvl="0"/>
            <a:endParaRPr lang="en-US" dirty="0"/>
          </a:p>
          <a:p>
            <a:pPr lvl="0"/>
            <a:r>
              <a:rPr lang="en-US" dirty="0"/>
              <a:t>Furthermore technology is an interesting category because it deals with the usage of technical means and the interrelation with life and the environment.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technology by 0.4% within the top 5.</a:t>
            </a:r>
          </a:p>
          <a:p>
            <a:pPr lvl="0"/>
            <a:endParaRPr lang="en-US" dirty="0"/>
          </a:p>
          <a:p>
            <a:pPr lvl="0"/>
            <a:r>
              <a:rPr lang="en-US" dirty="0"/>
              <a:t>However the difference between the 1st most popular, animals, and the 2nd most popular, science, is much larger at 1.1%</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7" name="Group 7">
            <a:extLst>
              <a:ext uri="{FF2B5EF4-FFF2-40B4-BE49-F238E27FC236}">
                <a16:creationId xmlns:a16="http://schemas.microsoft.com/office/drawing/2014/main" id="{F3F39D87-D7A4-7850-CD44-307DCB6B9AF7}"/>
              </a:ext>
            </a:extLst>
          </p:cNvPr>
          <p:cNvGrpSpPr/>
          <p:nvPr/>
        </p:nvGrpSpPr>
        <p:grpSpPr>
          <a:xfrm>
            <a:off x="11581833" y="3851899"/>
            <a:ext cx="5677467" cy="2254600"/>
            <a:chOff x="0" y="-47625"/>
            <a:chExt cx="7569956" cy="3006133"/>
          </a:xfrm>
        </p:grpSpPr>
        <p:sp>
          <p:nvSpPr>
            <p:cNvPr id="18" name="TextBox 8">
              <a:extLst>
                <a:ext uri="{FF2B5EF4-FFF2-40B4-BE49-F238E27FC236}">
                  <a16:creationId xmlns:a16="http://schemas.microsoft.com/office/drawing/2014/main" id="{8C506271-E031-4303-7830-A0C8869923D0}"/>
                </a:ext>
              </a:extLst>
            </p:cNvPr>
            <p:cNvSpPr txBox="1"/>
            <p:nvPr/>
          </p:nvSpPr>
          <p:spPr>
            <a:xfrm>
              <a:off x="0" y="691990"/>
              <a:ext cx="7569956" cy="2266518"/>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in the top 5 categories with “Animals"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073EEF98-C8B0-24FE-F46A-F1BBCE54764E}"/>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26" name="Group 11">
            <a:extLst>
              <a:ext uri="{FF2B5EF4-FFF2-40B4-BE49-F238E27FC236}">
                <a16:creationId xmlns:a16="http://schemas.microsoft.com/office/drawing/2014/main" id="{CC3280E8-8332-B89A-BA6F-78C84ED1577B}"/>
              </a:ext>
            </a:extLst>
          </p:cNvPr>
          <p:cNvGrpSpPr/>
          <p:nvPr/>
        </p:nvGrpSpPr>
        <p:grpSpPr>
          <a:xfrm>
            <a:off x="11581833" y="1580430"/>
            <a:ext cx="5677467" cy="1593457"/>
            <a:chOff x="0" y="-47625"/>
            <a:chExt cx="7569956" cy="2124610"/>
          </a:xfrm>
        </p:grpSpPr>
        <p:sp>
          <p:nvSpPr>
            <p:cNvPr id="27" name="TextBox 12">
              <a:extLst>
                <a:ext uri="{FF2B5EF4-FFF2-40B4-BE49-F238E27FC236}">
                  <a16:creationId xmlns:a16="http://schemas.microsoft.com/office/drawing/2014/main" id="{58F3CDA4-391E-1C0F-F813-98914DCCC075}"/>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28" name="TextBox 13">
              <a:extLst>
                <a:ext uri="{FF2B5EF4-FFF2-40B4-BE49-F238E27FC236}">
                  <a16:creationId xmlns:a16="http://schemas.microsoft.com/office/drawing/2014/main" id="{6F4656BF-27E2-C4C5-1656-A8E1704DA29E}"/>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ANALYSIS</a:t>
              </a:r>
            </a:p>
          </p:txBody>
        </p:sp>
      </p:grpSp>
      <p:sp>
        <p:nvSpPr>
          <p:cNvPr id="29" name="TextBox 15">
            <a:extLst>
              <a:ext uri="{FF2B5EF4-FFF2-40B4-BE49-F238E27FC236}">
                <a16:creationId xmlns:a16="http://schemas.microsoft.com/office/drawing/2014/main" id="{B1D66E2B-8BD1-9DD2-092E-61E34EC6A805}"/>
              </a:ext>
            </a:extLst>
          </p:cNvPr>
          <p:cNvSpPr txBox="1"/>
          <p:nvPr/>
        </p:nvSpPr>
        <p:spPr>
          <a:xfrm>
            <a:off x="11581833" y="7519579"/>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30" name="TextBox 16">
            <a:extLst>
              <a:ext uri="{FF2B5EF4-FFF2-40B4-BE49-F238E27FC236}">
                <a16:creationId xmlns:a16="http://schemas.microsoft.com/office/drawing/2014/main" id="{325A8DE1-3CB3-EAA5-05D6-9C191ADB6D93}"/>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95600" y="3262080"/>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403373"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62670"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21C56112-ABC5-D4B6-B7DA-65D79D502E92}"/>
              </a:ext>
            </a:extLst>
          </p:cNvPr>
          <p:cNvSpPr txBox="1"/>
          <p:nvPr/>
        </p:nvSpPr>
        <p:spPr>
          <a:xfrm>
            <a:off x="9148080" y="3551659"/>
            <a:ext cx="6453905" cy="2837910"/>
          </a:xfrm>
          <a:prstGeom prst="rect">
            <a:avLst/>
          </a:prstGeom>
          <a:noFill/>
        </p:spPr>
        <p:txBody>
          <a:bodyPr wrap="square" rtlCol="0">
            <a:spAutoFit/>
          </a:bodyPr>
          <a:lstStyle/>
          <a:p>
            <a:pPr>
              <a:lnSpc>
                <a:spcPts val="2660"/>
              </a:lnSpc>
            </a:pPr>
            <a:r>
              <a:rPr lang="en-US" sz="1900" spc="-19" dirty="0">
                <a:latin typeface="Gadugi" panose="020B0502040204020203" pitchFamily="34" charset="0"/>
                <a:ea typeface="Gadugi" panose="020B0502040204020203" pitchFamily="34" charset="0"/>
              </a:rPr>
              <a:t>Social Buzz is a fast-growing technology unicorn that needs to adapt quickly to its global scale. Accenture has begun a 3 month POC focusing on these tasks:</a:t>
            </a:r>
          </a:p>
          <a:p>
            <a:pPr>
              <a:lnSpc>
                <a:spcPts val="2660"/>
              </a:lnSpc>
            </a:pPr>
            <a:endParaRPr lang="en-US" sz="1900"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An audit of Social Buzz's big data practice</a:t>
            </a: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Recommendations for a successful IPO</a:t>
            </a:r>
          </a:p>
          <a:p>
            <a:pPr marL="410210" lvl="1" indent="-205105">
              <a:lnSpc>
                <a:spcPts val="2660"/>
              </a:lnSpc>
              <a:buFont typeface="Arial"/>
              <a:buChar char="•"/>
            </a:pPr>
            <a:r>
              <a:rPr lang="en-US" sz="1900" spc="-19" dirty="0">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369717"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BF44E999-F712-7238-703D-92B8ACEF3147}"/>
              </a:ext>
            </a:extLst>
          </p:cNvPr>
          <p:cNvSpPr txBox="1"/>
          <p:nvPr/>
        </p:nvSpPr>
        <p:spPr>
          <a:xfrm>
            <a:off x="3200400"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a16="http://schemas.microsoft.com/office/drawing/2014/main" id="{7990495D-D8BF-D4AD-4EB6-DF89E7B13878}"/>
              </a:ext>
            </a:extLst>
          </p:cNvPr>
          <p:cNvSpPr txBox="1"/>
          <p:nvPr/>
        </p:nvSpPr>
        <p:spPr>
          <a:xfrm>
            <a:off x="3200400" y="5086350"/>
            <a:ext cx="5786869" cy="525721"/>
          </a:xfrm>
          <a:prstGeom prst="rect">
            <a:avLst/>
          </a:prstGeom>
        </p:spPr>
        <p:txBody>
          <a:bodyPr lIns="0" tIns="0" rIns="0" bIns="0" rtlCol="0" anchor="t">
            <a:spAutoFit/>
          </a:bodyPr>
          <a:lstStyle/>
          <a:p>
            <a:pPr>
              <a:lnSpc>
                <a:spcPts val="4480"/>
              </a:lnSpc>
            </a:pPr>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a16="http://schemas.microsoft.com/office/drawing/2014/main" id="{A07BE5DD-668D-221A-414D-8C5054213890}"/>
              </a:ext>
            </a:extLst>
          </p:cNvPr>
          <p:cNvSpPr txBox="1"/>
          <p:nvPr/>
        </p:nvSpPr>
        <p:spPr>
          <a:xfrm>
            <a:off x="3200400" y="6070890"/>
            <a:ext cx="5315099" cy="1102802"/>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a16="http://schemas.microsoft.com/office/drawing/2014/main" id="{1EEBE24B-0AAC-34E9-0915-22C0E48A9967}"/>
              </a:ext>
            </a:extLst>
          </p:cNvPr>
          <p:cNvSpPr txBox="1"/>
          <p:nvPr/>
        </p:nvSpPr>
        <p:spPr>
          <a:xfrm>
            <a:off x="3200400" y="8920480"/>
            <a:ext cx="5676287" cy="661143"/>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84198" y="6932871"/>
            <a:ext cx="2187334" cy="2140745"/>
            <a:chOff x="-83243" y="13441"/>
            <a:chExt cx="6542158" cy="6402815"/>
          </a:xfrm>
        </p:grpSpPr>
        <p:sp>
          <p:nvSpPr>
            <p:cNvPr id="29" name="Freeform 29"/>
            <p:cNvSpPr/>
            <p:nvPr/>
          </p:nvSpPr>
          <p:spPr>
            <a:xfrm>
              <a:off x="-83243" y="13441"/>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32">
            <a:extLst>
              <a:ext uri="{FF2B5EF4-FFF2-40B4-BE49-F238E27FC236}">
                <a16:creationId xmlns:a16="http://schemas.microsoft.com/office/drawing/2014/main" id="{83C00924-2C47-306E-9B31-DFA368C5E65F}"/>
              </a:ext>
            </a:extLst>
          </p:cNvPr>
          <p:cNvGrpSpPr/>
          <p:nvPr/>
        </p:nvGrpSpPr>
        <p:grpSpPr>
          <a:xfrm>
            <a:off x="14510148" y="1621508"/>
            <a:ext cx="2616047" cy="1151958"/>
            <a:chOff x="0" y="-47625"/>
            <a:chExt cx="3488063" cy="1535945"/>
          </a:xfrm>
        </p:grpSpPr>
        <p:sp>
          <p:nvSpPr>
            <p:cNvPr id="33" name="TextBox 33">
              <a:extLst>
                <a:ext uri="{FF2B5EF4-FFF2-40B4-BE49-F238E27FC236}">
                  <a16:creationId xmlns:a16="http://schemas.microsoft.com/office/drawing/2014/main" id="{D9EC8E25-B411-933B-EEB2-7DD8E40A7BC9}"/>
                </a:ext>
              </a:extLst>
            </p:cNvPr>
            <p:cNvSpPr txBox="1"/>
            <p:nvPr/>
          </p:nvSpPr>
          <p:spPr>
            <a:xfrm>
              <a:off x="0" y="564990"/>
              <a:ext cx="3488063" cy="923330"/>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Chief Technology Architect</a:t>
              </a:r>
            </a:p>
          </p:txBody>
        </p:sp>
        <p:sp>
          <p:nvSpPr>
            <p:cNvPr id="34" name="TextBox 34">
              <a:extLst>
                <a:ext uri="{FF2B5EF4-FFF2-40B4-BE49-F238E27FC236}">
                  <a16:creationId xmlns:a16="http://schemas.microsoft.com/office/drawing/2014/main" id="{18D5F1C3-E1E1-0758-6310-1AB0F5452E23}"/>
                </a:ext>
              </a:extLst>
            </p:cNvPr>
            <p:cNvSpPr txBox="1"/>
            <p:nvPr/>
          </p:nvSpPr>
          <p:spPr>
            <a:xfrm>
              <a:off x="0" y="-47625"/>
              <a:ext cx="3488063" cy="495863"/>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5" name="Group 35">
            <a:extLst>
              <a:ext uri="{FF2B5EF4-FFF2-40B4-BE49-F238E27FC236}">
                <a16:creationId xmlns:a16="http://schemas.microsoft.com/office/drawing/2014/main" id="{B777B428-57F1-BFDB-C26E-5D5B065848F1}"/>
              </a:ext>
            </a:extLst>
          </p:cNvPr>
          <p:cNvGrpSpPr/>
          <p:nvPr/>
        </p:nvGrpSpPr>
        <p:grpSpPr>
          <a:xfrm>
            <a:off x="14510148" y="4741024"/>
            <a:ext cx="2616047" cy="805710"/>
            <a:chOff x="0" y="-47625"/>
            <a:chExt cx="3488063" cy="1074279"/>
          </a:xfrm>
        </p:grpSpPr>
        <p:sp>
          <p:nvSpPr>
            <p:cNvPr id="36" name="TextBox 36">
              <a:extLst>
                <a:ext uri="{FF2B5EF4-FFF2-40B4-BE49-F238E27FC236}">
                  <a16:creationId xmlns:a16="http://schemas.microsoft.com/office/drawing/2014/main" id="{F980E766-D5E2-5EC6-CF79-8A991E2E1ADF}"/>
                </a:ext>
              </a:extLst>
            </p:cNvPr>
            <p:cNvSpPr txBox="1"/>
            <p:nvPr/>
          </p:nvSpPr>
          <p:spPr>
            <a:xfrm>
              <a:off x="0" y="564989"/>
              <a:ext cx="3488063" cy="461665"/>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7" name="TextBox 37">
              <a:extLst>
                <a:ext uri="{FF2B5EF4-FFF2-40B4-BE49-F238E27FC236}">
                  <a16:creationId xmlns:a16="http://schemas.microsoft.com/office/drawing/2014/main" id="{0BE7469B-5492-7EC4-252D-7817B5D5B412}"/>
                </a:ext>
              </a:extLst>
            </p:cNvPr>
            <p:cNvSpPr txBox="1"/>
            <p:nvPr/>
          </p:nvSpPr>
          <p:spPr>
            <a:xfrm>
              <a:off x="0" y="-47625"/>
              <a:ext cx="3488063" cy="495862"/>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MARCUS ROMPTON</a:t>
              </a:r>
            </a:p>
          </p:txBody>
        </p:sp>
      </p:grpSp>
      <p:grpSp>
        <p:nvGrpSpPr>
          <p:cNvPr id="38" name="Group 38">
            <a:extLst>
              <a:ext uri="{FF2B5EF4-FFF2-40B4-BE49-F238E27FC236}">
                <a16:creationId xmlns:a16="http://schemas.microsoft.com/office/drawing/2014/main" id="{28881073-3DCE-1C54-CD92-63810926FA4C}"/>
              </a:ext>
            </a:extLst>
          </p:cNvPr>
          <p:cNvGrpSpPr/>
          <p:nvPr/>
        </p:nvGrpSpPr>
        <p:grpSpPr>
          <a:xfrm>
            <a:off x="14510148" y="7692240"/>
            <a:ext cx="2616047" cy="774355"/>
            <a:chOff x="0" y="-47625"/>
            <a:chExt cx="3488063" cy="1032473"/>
          </a:xfrm>
        </p:grpSpPr>
        <p:sp>
          <p:nvSpPr>
            <p:cNvPr id="39" name="TextBox 39">
              <a:extLst>
                <a:ext uri="{FF2B5EF4-FFF2-40B4-BE49-F238E27FC236}">
                  <a16:creationId xmlns:a16="http://schemas.microsoft.com/office/drawing/2014/main" id="{DE250890-7E01-9850-CC84-30B570E10AFF}"/>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0" name="TextBox 40">
              <a:extLst>
                <a:ext uri="{FF2B5EF4-FFF2-40B4-BE49-F238E27FC236}">
                  <a16:creationId xmlns:a16="http://schemas.microsoft.com/office/drawing/2014/main" id="{7541FB6F-E771-9319-8D0F-6D6B132C5D8C}"/>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SHREYAS V ACHARI</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CC707F50-E3D7-98A0-151A-A9AB17FB47ED}"/>
              </a:ext>
            </a:extLst>
          </p:cNvPr>
          <p:cNvSpPr txBox="1"/>
          <p:nvPr/>
        </p:nvSpPr>
        <p:spPr>
          <a:xfrm>
            <a:off x="7729646" y="4826585"/>
            <a:ext cx="3406491" cy="317779"/>
          </a:xfrm>
          <a:prstGeom prst="rect">
            <a:avLst/>
          </a:prstGeom>
        </p:spPr>
        <p:txBody>
          <a:bodyPr lIns="0" tIns="0" rIns="0" bIns="0" rtlCol="0" anchor="t">
            <a:spAutoFit/>
          </a:bodyPr>
          <a:lstStyle/>
          <a:p>
            <a:pPr>
              <a:lnSpc>
                <a:spcPts val="2660"/>
              </a:lnSpc>
            </a:pPr>
            <a:r>
              <a:rPr lang="en-US" sz="2000" spc="-19" dirty="0">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a16="http://schemas.microsoft.com/office/drawing/2014/main" id="{23BFAAD3-C3C6-C039-6DD2-22B40FBB8A09}"/>
              </a:ext>
            </a:extLst>
          </p:cNvPr>
          <p:cNvSpPr txBox="1"/>
          <p:nvPr/>
        </p:nvSpPr>
        <p:spPr>
          <a:xfrm>
            <a:off x="5832972" y="3300193"/>
            <a:ext cx="3406491" cy="317779"/>
          </a:xfrm>
          <a:prstGeom prst="rect">
            <a:avLst/>
          </a:prstGeom>
        </p:spPr>
        <p:txBody>
          <a:bodyPr lIns="0" tIns="0" rIns="0" bIns="0" rtlCol="0" anchor="t">
            <a:spAutoFit/>
          </a:bodyPr>
          <a:lstStyle/>
          <a:p>
            <a:pPr>
              <a:lnSpc>
                <a:spcPts val="2660"/>
              </a:lnSpc>
            </a:pPr>
            <a:r>
              <a:rPr lang="en-US" sz="2000" spc="-19">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a16="http://schemas.microsoft.com/office/drawing/2014/main" id="{2B4D17DF-9FD0-8EEC-E22C-6D2D642EF318}"/>
              </a:ext>
            </a:extLst>
          </p:cNvPr>
          <p:cNvSpPr txBox="1"/>
          <p:nvPr/>
        </p:nvSpPr>
        <p:spPr>
          <a:xfrm>
            <a:off x="3982988" y="1532812"/>
            <a:ext cx="3486092" cy="317779"/>
          </a:xfrm>
          <a:prstGeom prst="rect">
            <a:avLst/>
          </a:prstGeom>
        </p:spPr>
        <p:txBody>
          <a:bodyPr lIns="0" tIns="0" rIns="0" bIns="0" rtlCol="0" anchor="t">
            <a:spAutoFit/>
          </a:bodyPr>
          <a:lstStyle/>
          <a:p>
            <a:pPr>
              <a:lnSpc>
                <a:spcPts val="2659"/>
              </a:lnSpc>
            </a:pPr>
            <a:r>
              <a:rPr lang="en-US" sz="2000" spc="-18" dirty="0">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a16="http://schemas.microsoft.com/office/drawing/2014/main" id="{217E087B-1F99-7181-9348-19E7156ED1E2}"/>
              </a:ext>
            </a:extLst>
          </p:cNvPr>
          <p:cNvSpPr txBox="1"/>
          <p:nvPr/>
        </p:nvSpPr>
        <p:spPr>
          <a:xfrm>
            <a:off x="9531036" y="6512553"/>
            <a:ext cx="3414381" cy="317779"/>
          </a:xfrm>
          <a:prstGeom prst="rect">
            <a:avLst/>
          </a:prstGeom>
        </p:spPr>
        <p:txBody>
          <a:bodyPr lIns="0" tIns="0" rIns="0" bIns="0" rtlCol="0" anchor="t">
            <a:spAutoFit/>
          </a:bodyPr>
          <a:lstStyle/>
          <a:p>
            <a:pPr>
              <a:lnSpc>
                <a:spcPts val="2660"/>
              </a:lnSpc>
            </a:pPr>
            <a:r>
              <a:rPr lang="en-US" sz="2000" spc="-19" dirty="0">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BB5357C9-6C57-4967-5A93-40053002E0AF}"/>
              </a:ext>
            </a:extLst>
          </p:cNvPr>
          <p:cNvSpPr txBox="1"/>
          <p:nvPr/>
        </p:nvSpPr>
        <p:spPr>
          <a:xfrm>
            <a:off x="11416117" y="8140053"/>
            <a:ext cx="3406491" cy="317779"/>
          </a:xfrm>
          <a:prstGeom prst="rect">
            <a:avLst/>
          </a:prstGeom>
        </p:spPr>
        <p:txBody>
          <a:bodyPr lIns="0" tIns="0" rIns="0" bIns="0" rtlCol="0" anchor="t">
            <a:spAutoFit/>
          </a:bodyPr>
          <a:lstStyle/>
          <a:p>
            <a:pPr>
              <a:lnSpc>
                <a:spcPts val="2660"/>
              </a:lnSpc>
            </a:pPr>
            <a:r>
              <a:rPr lang="en-US" sz="2000" spc="-19" dirty="0">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73FFE318-46C7-D5A1-FE46-0B08AF8D2286}"/>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47C5B17B-D9F5-56DC-EFC7-E46AF5F0885A}"/>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B1135B61-52C4-3246-AAA0-5CE79D595F4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4A1F2C9A-9214-FAA9-FAC0-D090251D9DFB}"/>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a16="http://schemas.microsoft.com/office/drawing/2014/main" id="{6166B1F1-5297-13B0-2401-5D1D86D2FD3F}"/>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1E1B765F-B78B-4D4A-0904-DA56E1A8D02B}"/>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507" y="8794031"/>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15920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76D900B5-618F-111E-357B-243EC5CC59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8813" y="1213477"/>
            <a:ext cx="14441915" cy="7449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FA0630EE-D9D5-767F-C82F-DFA3653E879A}"/>
              </a:ext>
            </a:extLst>
          </p:cNvPr>
          <p:cNvPicPr>
            <a:picLocks noChangeAspect="1"/>
          </p:cNvPicPr>
          <p:nvPr/>
        </p:nvPicPr>
        <p:blipFill rotWithShape="1">
          <a:blip r:embed="rId7">
            <a:extLst>
              <a:ext uri="{28A0092B-C50C-407E-A947-70E740481C1C}">
                <a14:useLocalDpi xmlns:a14="http://schemas.microsoft.com/office/drawing/2010/main" val="0"/>
              </a:ext>
            </a:extLst>
          </a:blip>
          <a:srcRect l="11255" r="17335"/>
          <a:stretch/>
        </p:blipFill>
        <p:spPr>
          <a:xfrm>
            <a:off x="5617096" y="1474485"/>
            <a:ext cx="10190475" cy="7449590"/>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1652</Words>
  <Application>Microsoft Office PowerPoint</Application>
  <PresentationFormat>Custom</PresentationFormat>
  <Paragraphs>148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Calibri</vt:lpstr>
      <vt:lpstr>Graphik Regular</vt:lpstr>
      <vt:lpstr>Arial</vt:lpstr>
      <vt:lpstr>Gadugi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Shreyas V Achari</cp:lastModifiedBy>
  <cp:revision>10</cp:revision>
  <dcterms:created xsi:type="dcterms:W3CDTF">2006-08-16T00:00:00Z</dcterms:created>
  <dcterms:modified xsi:type="dcterms:W3CDTF">2022-12-02T07:56:07Z</dcterms:modified>
  <dc:identifier>DAEhDyfaYKE</dc:identifier>
</cp:coreProperties>
</file>